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4" r:id="rId4"/>
    <p:sldId id="278" r:id="rId5"/>
    <p:sldId id="283" r:id="rId6"/>
    <p:sldId id="284" r:id="rId7"/>
    <p:sldId id="285" r:id="rId8"/>
    <p:sldId id="286" r:id="rId9"/>
    <p:sldId id="282" r:id="rId10"/>
    <p:sldId id="280" r:id="rId11"/>
    <p:sldId id="281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  <a:srgbClr val="CC0000"/>
    <a:srgbClr val="0099CC"/>
    <a:srgbClr val="89D8F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99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9259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432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7063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554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3487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132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Piál 1Zástupný symbol pro obrázek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Piál 1Zástupný symbol pro obrázek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Piál 1Zástupný symbol pro obrázek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110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ní úvodní snímek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Piál 1Zástupný symbol pro obrázek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Piál 1Zástupný symbol pro obrázek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Piál 1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26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718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 a 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Obdélní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Piál 1Zástupný symbol pro obrázek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65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32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62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44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442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cs-CZ" smtClean="0"/>
              <a:pPr/>
              <a:t>23.04.2018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400" b="0" i="1" dirty="0">
                <a:solidFill>
                  <a:srgbClr val="89D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průmyslová škola Chrudim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0" y="4550806"/>
            <a:ext cx="12188825" cy="922040"/>
          </a:xfrm>
        </p:spPr>
        <p:txBody>
          <a:bodyPr>
            <a:noAutofit/>
          </a:bodyPr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4400" b="0" i="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+mj-cs"/>
              </a:rPr>
              <a:t>Školní jídelna </a:t>
            </a:r>
            <a:r>
              <a:rPr lang="cs-CZ" sz="44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+mj-cs"/>
              </a:rPr>
              <a:t>•</a:t>
            </a:r>
            <a:r>
              <a:rPr lang="cs-CZ" sz="4400" b="0" i="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+mj-cs"/>
              </a:rPr>
              <a:t> Závodní stravování </a:t>
            </a:r>
            <a:r>
              <a:rPr lang="cs-CZ" sz="44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+mj-cs"/>
              </a:rPr>
              <a:t>• </a:t>
            </a:r>
            <a:r>
              <a:rPr lang="cs-CZ" sz="4400" b="0" i="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+mj-ea"/>
                <a:cs typeface="+mj-cs"/>
              </a:rPr>
              <a:t>Rozvoz jídel</a:t>
            </a:r>
          </a:p>
        </p:txBody>
      </p:sp>
      <p:pic>
        <p:nvPicPr>
          <p:cNvPr id="4" name="Zástupný symbol obrázku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72" r="20672"/>
          <a:stretch>
            <a:fillRect/>
          </a:stretch>
        </p:blipFill>
        <p:spPr/>
      </p:pic>
      <p:pic>
        <p:nvPicPr>
          <p:cNvPr id="11" name="Zástupný symbol obrázku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72" r="20672"/>
          <a:stretch>
            <a:fillRect/>
          </a:stretch>
        </p:blipFill>
        <p:spPr/>
      </p:pic>
      <p:pic>
        <p:nvPicPr>
          <p:cNvPr id="13" name="Zástupný symbol obrázku 12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72" r="20672"/>
          <a:stretch>
            <a:fillRect/>
          </a:stretch>
        </p:blipFill>
        <p:spPr/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181098"/>
            <a:ext cx="1407319" cy="741996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 rot="912622">
            <a:off x="6579907" y="786716"/>
            <a:ext cx="5565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nfrew CE" pitchFamily="2" charset="0"/>
              </a:rPr>
              <a:t>Moderní kuchyně - vaříme </a:t>
            </a:r>
          </a:p>
          <a:p>
            <a:pPr algn="ctr"/>
            <a:r>
              <a:rPr lang="cs-CZ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enfrew CE" pitchFamily="2" charset="0"/>
              </a:rPr>
              <a:t>z čerstvých surovin!</a:t>
            </a:r>
          </a:p>
        </p:txBody>
      </p:sp>
    </p:spTree>
    <p:extLst>
      <p:ext uri="{BB962C8B-B14F-4D97-AF65-F5344CB8AC3E}">
        <p14:creationId xmlns:p14="http://schemas.microsoft.com/office/powerpoint/2010/main" xmlns="" val="30738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66755" y="1084511"/>
            <a:ext cx="3124201" cy="2776537"/>
          </a:xfrm>
        </p:spPr>
        <p:txBody>
          <a:bodyPr/>
          <a:lstStyle/>
          <a:p>
            <a:r>
              <a:rPr lang="cs-CZ" dirty="0">
                <a:solidFill>
                  <a:srgbClr val="CC0000"/>
                </a:solidFill>
              </a:rPr>
              <a:t>Kontakt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2" y="4163265"/>
            <a:ext cx="3390926" cy="2434087"/>
          </a:xfrm>
        </p:spPr>
        <p:txBody>
          <a:bodyPr>
            <a:normAutofit/>
          </a:bodyPr>
          <a:lstStyle/>
          <a:p>
            <a:r>
              <a:rPr lang="cs-CZ" sz="2000" dirty="0"/>
              <a:t>Jan </a:t>
            </a:r>
            <a:r>
              <a:rPr lang="cs-CZ" sz="2000" b="1" dirty="0"/>
              <a:t>Zvolánek</a:t>
            </a:r>
          </a:p>
          <a:p>
            <a:r>
              <a:rPr lang="cs-CZ" sz="2000" i="1" dirty="0"/>
              <a:t>vedoucí školní jídelny</a:t>
            </a:r>
          </a:p>
          <a:p>
            <a:r>
              <a:rPr lang="cs-CZ" sz="2000" dirty="0">
                <a:solidFill>
                  <a:srgbClr val="CC0000"/>
                </a:solidFill>
              </a:rPr>
              <a:t>+420 602 865 070</a:t>
            </a:r>
          </a:p>
          <a:p>
            <a:r>
              <a:rPr lang="cs-CZ" sz="2000" dirty="0"/>
              <a:t>jídelna@sps-chrudim.cz</a:t>
            </a:r>
            <a:br>
              <a:rPr lang="cs-CZ" sz="2000" dirty="0"/>
            </a:br>
            <a:r>
              <a:rPr lang="cs-CZ" sz="2000" dirty="0"/>
              <a:t>www.sps-chrudim.cz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0032" y="332656"/>
            <a:ext cx="3824106" cy="2016224"/>
          </a:xfrm>
          <a:prstGeom prst="rect">
            <a:avLst/>
          </a:prstGeom>
        </p:spPr>
      </p:pic>
      <p:pic>
        <p:nvPicPr>
          <p:cNvPr id="8" name="Zástupný symbol obrázku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5" r="10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0304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obrázku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12" r="23712"/>
          <a:stretch>
            <a:fillRect/>
          </a:stretch>
        </p:blipFill>
        <p:spPr/>
      </p:pic>
      <p:pic>
        <p:nvPicPr>
          <p:cNvPr id="6" name="Zástupný symbol obrázku 5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6" r="3266"/>
          <a:stretch>
            <a:fillRect/>
          </a:stretch>
        </p:blipFill>
        <p:spPr/>
      </p:pic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rgbClr val="89D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Vaříme na tom nejlepším a s nejlepšími…pro Vás!</a:t>
            </a: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Nerezové nádobí, čistota, moderní přístroje a zkušený tým kuchařek.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181098"/>
            <a:ext cx="1789782" cy="943646"/>
          </a:xfrm>
          <a:prstGeom prst="rect">
            <a:avLst/>
          </a:prstGeom>
        </p:spPr>
      </p:pic>
      <p:pic>
        <p:nvPicPr>
          <p:cNvPr id="5" name="Zástupný symbol obrázku 4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5" r="57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99318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239767"/>
            <a:ext cx="2088232" cy="11010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54452" y="391311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99CC"/>
                </a:solidFill>
              </a:rPr>
              <a:t>…moderní vybavení...moderní jídla.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8268" y="1263357"/>
            <a:ext cx="7354758" cy="551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261764" y="1350922"/>
            <a:ext cx="9384172" cy="567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vybavení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 vaření kvalitních jídel.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Veškeré pracovní plochy a spotřebiče jsou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nerezové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oceli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KONVEKTOMAT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nejlepší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 si může kuchyně přát.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Kombinace horkovzdušné a parní trouby.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nutriční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pokrmů při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zachování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vitamínů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minerálů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Minimální tepelné ztráty –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šťavnatá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jídla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Pečeme, smažíme, blanšírujeme, grilujeme a vaříme v páře!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Varné kotle: 600l, 2x 350l, 2x 70l.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Plynové trouby a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smažící pánve.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cs-CZ" sz="22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5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239767"/>
            <a:ext cx="2088232" cy="11010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086300" y="391311"/>
            <a:ext cx="7066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99CC"/>
                </a:solidFill>
              </a:rPr>
              <a:t>…moderní vybavení a postupy přípravy jídel.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822" y="1350922"/>
            <a:ext cx="7197203" cy="539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261764" y="1350922"/>
            <a:ext cx="11449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uchovávání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potravin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splňuje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nároky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Zázemí disponuje několika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chladícími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Chladící skříně -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oddělené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mrazáky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Ingredience mají „svoji“ lednici.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chladící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Maximální důraz je kladen na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ČISTOTU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sklady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koloniálních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Přísné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dodržování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skladovací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MASO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připravujeme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oddělené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místnosti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výhradně pro masné výrobky.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BRAMBORY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skladujeme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temnu, chladu a suchu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podle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předpisů – oddělená místnost.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3665" y="1350921"/>
            <a:ext cx="2259359" cy="209727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8920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239767"/>
            <a:ext cx="2088232" cy="11010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06380" y="391311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99CC"/>
                </a:solidFill>
              </a:rPr>
              <a:t>…jídla vaří zkušený a nadšený personál.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2516" y="1340768"/>
            <a:ext cx="7356309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261764" y="1628800"/>
            <a:ext cx="7060523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Téměř </a:t>
            </a:r>
            <a:r>
              <a:rPr lang="cs-CZ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r>
              <a:rPr lang="cs-CZ" sz="22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jídel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denně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vaří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dvě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směny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zkušených kuchařek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Specialista</a:t>
            </a:r>
            <a:r>
              <a:rPr lang="cs-CZ" sz="22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polévky, hlavní chody, omáčky,…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směny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garant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kvality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jídel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snídaní, obědů a večeří.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Každoroční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školení</a:t>
            </a: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personálu 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dodržování hygienických norem,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bezpečnosti na pracovišti,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moderních trendech ve vaření.</a:t>
            </a:r>
          </a:p>
        </p:txBody>
      </p:sp>
    </p:spTree>
    <p:extLst>
      <p:ext uri="{BB962C8B-B14F-4D97-AF65-F5344CB8AC3E}">
        <p14:creationId xmlns:p14="http://schemas.microsoft.com/office/powerpoint/2010/main" xmlns="" val="67125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239767"/>
            <a:ext cx="2088232" cy="11010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82039" y="40466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99CC"/>
                </a:solidFill>
              </a:rPr>
              <a:t>…dodržujeme přísné normy.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957" y="1340768"/>
            <a:ext cx="7323135" cy="549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261764" y="1628800"/>
            <a:ext cx="8673465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Zřizovatel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Pardubický kraj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…dodržování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přísných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hygienických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standardů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dodržování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norem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postupů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 přípravě jídel.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Kvalitu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kuchyně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její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řízení kontroluje:</a:t>
            </a:r>
            <a:endParaRPr lang="cs-CZ" sz="28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školní inspekce</a:t>
            </a:r>
            <a:endParaRPr lang="cs-CZ" sz="28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souladu s vyhláškou č. 107/2005 sb.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Dodržujeme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striktní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postupy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9562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239767"/>
            <a:ext cx="2088232" cy="11010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324" y="1700731"/>
            <a:ext cx="6876359" cy="515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10174327" y="404664"/>
            <a:ext cx="196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99CC"/>
                </a:solidFill>
              </a:rPr>
              <a:t>…reference.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4750" y="2098782"/>
            <a:ext cx="997568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Vaříme pro děti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Školky: Na </a:t>
            </a:r>
            <a:r>
              <a:rPr lang="cs-CZ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Rovině</a:t>
            </a:r>
            <a:r>
              <a:rPr lang="cs-CZ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Chrudim</a:t>
            </a:r>
            <a:endParaRPr lang="cs-CZ" sz="28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Školy: SPŠ Chrudim, Bohemia Chrudim, </a:t>
            </a:r>
            <a:r>
              <a:rPr lang="cs-CZ" sz="2800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Montessori</a:t>
            </a:r>
            <a:endParaRPr lang="cs-CZ" sz="28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Vaříme pro dospělé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Michálek s.r.o., </a:t>
            </a:r>
            <a:r>
              <a:rPr lang="cs-CZ" sz="2800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Obara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VZV Dlouhý s.r.o., </a:t>
            </a:r>
            <a:r>
              <a:rPr lang="cs-CZ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Vaněk 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další.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jídelna: Areál </a:t>
            </a:r>
            <a:r>
              <a:rPr lang="cs-CZ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8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starý závod</a:t>
            </a:r>
          </a:p>
        </p:txBody>
      </p:sp>
    </p:spTree>
    <p:extLst>
      <p:ext uri="{BB962C8B-B14F-4D97-AF65-F5344CB8AC3E}">
        <p14:creationId xmlns:p14="http://schemas.microsoft.com/office/powerpoint/2010/main" xmlns="" val="371317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181098"/>
            <a:ext cx="1789782" cy="9436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132041" y="391311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99CC"/>
                </a:solidFill>
              </a:rPr>
              <a:t>…nevaříme z UHO ani kuřecí plátky s broskví.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1764" y="1772816"/>
            <a:ext cx="10789941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</a:t>
            </a: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dodavatelé</a:t>
            </a: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pečlivě vybíráme:</a:t>
            </a:r>
            <a:endParaRPr lang="cs-CZ" sz="26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…pečivo: Pekařství Dymák, Heřmanův Městec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…maso: Řeznictví a uzenářství Francouz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…ovoce a zelenina: AJKA Medlešice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…potraviny: Hovorka </a:t>
            </a:r>
            <a:r>
              <a:rPr lang="cs-CZ" sz="2600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Catering, JIP, </a:t>
            </a:r>
            <a:r>
              <a:rPr lang="cs-CZ" sz="2600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Eurovit</a:t>
            </a:r>
            <a:endParaRPr lang="cs-CZ" sz="26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Vaříme z kvalitních surovin: </a:t>
            </a:r>
            <a:r>
              <a:rPr lang="cs-CZ" sz="26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Nestl</a:t>
            </a:r>
            <a:r>
              <a:rPr lang="cs-CZ" sz="2600" b="1" dirty="0" err="1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cs-CZ" sz="2600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6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Knorr</a:t>
            </a: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6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Hügli</a:t>
            </a: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6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Kotányi</a:t>
            </a: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600" b="1" dirty="0" err="1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Vitana</a:t>
            </a: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</a:t>
            </a:r>
            <a:endParaRPr lang="cs-CZ" sz="2600" dirty="0">
              <a:solidFill>
                <a:srgbClr val="00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Dodržujeme přísná pravidla </a:t>
            </a:r>
            <a:r>
              <a:rPr lang="cs-CZ" sz="2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certifikace HACCP</a:t>
            </a:r>
            <a:r>
              <a:rPr lang="cs-CZ" sz="2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8628" y="1527038"/>
            <a:ext cx="4301008" cy="2867338"/>
          </a:xfrm>
          <a:prstGeom prst="rect">
            <a:avLst/>
          </a:prstGeom>
          <a:effectLst>
            <a:glow rad="850900">
              <a:schemeClr val="accent3">
                <a:lumMod val="20000"/>
                <a:lumOff val="8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5456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8028" y="319088"/>
            <a:ext cx="767080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i="1" dirty="0">
                <a:solidFill>
                  <a:srgbClr val="006699"/>
                </a:solidFill>
              </a:rPr>
              <a:t>Vyvážené jídlo dle spotřebního koše</a:t>
            </a:r>
            <a:br>
              <a:rPr lang="cs-CZ" sz="4000" b="1" i="1" dirty="0">
                <a:solidFill>
                  <a:srgbClr val="006699"/>
                </a:solidFill>
              </a:rPr>
            </a:br>
            <a:r>
              <a:rPr lang="cs-CZ" sz="4000" b="1" i="1" dirty="0">
                <a:solidFill>
                  <a:srgbClr val="006699"/>
                </a:solidFill>
              </a:rPr>
              <a:t>je to nelepší pro vaše zdraví!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5612" y="1715071"/>
            <a:ext cx="7670802" cy="4882281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/>
              <a:t>Dýňová polévka, pórková polévka se šunkou, zeleninová,…</a:t>
            </a:r>
          </a:p>
          <a:p>
            <a:r>
              <a:rPr lang="cs-CZ" i="1" dirty="0"/>
              <a:t>Přírodní vepřový plátek s pyré (brambory s trochou dýně),…</a:t>
            </a:r>
          </a:p>
          <a:p>
            <a:r>
              <a:rPr lang="cs-CZ" i="1" dirty="0" smtClean="0"/>
              <a:t>Smažená kuřecí kapsa se šunkou a sýrem </a:t>
            </a:r>
            <a:endParaRPr lang="cs-CZ" i="1" dirty="0"/>
          </a:p>
          <a:p>
            <a:r>
              <a:rPr lang="cs-CZ" i="1" dirty="0"/>
              <a:t>Rybí filé, plátky z ryby,…</a:t>
            </a:r>
          </a:p>
          <a:p>
            <a:r>
              <a:rPr lang="cs-CZ" i="1" dirty="0"/>
              <a:t>Hovězí svíčková s brusinkami a plátkem citrónu, knedlík</a:t>
            </a:r>
          </a:p>
          <a:p>
            <a:r>
              <a:rPr lang="cs-CZ" i="1" dirty="0"/>
              <a:t>Domácí vepřový guláš s těstovinami</a:t>
            </a:r>
          </a:p>
          <a:p>
            <a:r>
              <a:rPr lang="cs-CZ" i="1" dirty="0"/>
              <a:t>Domácí buchty plněné tvarohem nebo mákem</a:t>
            </a:r>
          </a:p>
          <a:p>
            <a:r>
              <a:rPr lang="cs-CZ" i="1" dirty="0" smtClean="0"/>
              <a:t>Vepřová kotletka s </a:t>
            </a:r>
            <a:r>
              <a:rPr lang="cs-CZ" i="1" dirty="0" err="1" smtClean="0"/>
              <a:t>medovo</a:t>
            </a:r>
            <a:r>
              <a:rPr lang="cs-CZ" i="1" dirty="0" smtClean="0"/>
              <a:t>-hořčičnou omáčkou</a:t>
            </a:r>
            <a:endParaRPr lang="cs-CZ" i="1" dirty="0"/>
          </a:p>
          <a:p>
            <a:r>
              <a:rPr lang="cs-CZ" i="1" dirty="0"/>
              <a:t>Španělský ptáček, jasmínová rýže</a:t>
            </a:r>
          </a:p>
          <a:p>
            <a:r>
              <a:rPr lang="cs-CZ" i="1" dirty="0" smtClean="0"/>
              <a:t>Kančí kýta se šípkovou omáčkou</a:t>
            </a:r>
            <a:endParaRPr lang="cs-CZ" i="1" dirty="0"/>
          </a:p>
          <a:p>
            <a:r>
              <a:rPr lang="cs-CZ" i="1" dirty="0" smtClean="0"/>
              <a:t>Boloňské špagety </a:t>
            </a:r>
            <a:r>
              <a:rPr lang="cs-CZ" b="1" i="1" dirty="0" smtClean="0"/>
              <a:t>a </a:t>
            </a:r>
            <a:r>
              <a:rPr lang="cs-CZ" b="1" i="1" dirty="0"/>
              <a:t>další dobroty</a:t>
            </a:r>
            <a:r>
              <a:rPr lang="cs-CZ" i="1" dirty="0"/>
              <a:t>…</a:t>
            </a:r>
          </a:p>
        </p:txBody>
      </p:sp>
      <p:pic>
        <p:nvPicPr>
          <p:cNvPr id="6" name="Zástupný symbol obrázku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00" r="31900"/>
          <a:stretch>
            <a:fillRect/>
          </a:stretch>
        </p:blipFill>
        <p:spPr>
          <a:xfrm rot="180000">
            <a:off x="384224" y="225136"/>
            <a:ext cx="1446157" cy="196587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4852" y="188640"/>
            <a:ext cx="2088232" cy="11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02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odGourmet_16x9_TP102901022" id="{DBCDE8E2-37F2-4303-BC0F-0DD10F280E33}" vid="{2A27AD93-70D0-423F-80F4-7BCFBA80F20E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v podobě kuchařky (širokoúhlá)</Template>
  <TotalTime>0</TotalTime>
  <Words>519</Words>
  <Application>Microsoft Office PowerPoint</Application>
  <PresentationFormat>Vlastní</PresentationFormat>
  <Paragraphs>78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FoodGourmet_16x9</vt:lpstr>
      <vt:lpstr>Školní jídelna • Závodní stravování • Rozvoz jídel</vt:lpstr>
      <vt:lpstr>Nerezové nádobí, čistota, moderní přístroje a zkušený tým kuchařek.</vt:lpstr>
      <vt:lpstr>Snímek 3</vt:lpstr>
      <vt:lpstr>Snímek 4</vt:lpstr>
      <vt:lpstr>Snímek 5</vt:lpstr>
      <vt:lpstr>Snímek 6</vt:lpstr>
      <vt:lpstr>Snímek 7</vt:lpstr>
      <vt:lpstr>Snímek 8</vt:lpstr>
      <vt:lpstr>Vyvážené jídlo dle spotřebního koše je to nelepší pro vaše zdraví!</vt:lpstr>
      <vt:lpstr>Kontakt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2016-08-18T11:49:27Z</dcterms:created>
  <dcterms:modified xsi:type="dcterms:W3CDTF">2018-04-23T12:19:41Z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